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>
  <p:sldMasterIdLst>
    <p:sldMasterId id="2147483648" r:id="rId1"/>
  </p:sldMasterIdLst>
  <p:notesMasterIdLst>
    <p:notesMasterId r:id="rId2"/>
  </p:notesMasterIdLst>
  <p:sldIdLst>
    <p:sldId id="257" r:id="rId3"/>
    <p:sldId id="264" r:id="rId4"/>
    <p:sldId id="265" r:id="rId5"/>
    <p:sldId id="266" r:id="rId6"/>
    <p:sldId id="267" r:id="rId7"/>
    <p:sldId id="268" r:id="rId8"/>
    <p:sldId id="273" r:id="rId9"/>
    <p:sldId id="263" r:id="rId10"/>
  </p:sldIdLst>
  <p:sldSz cy="10693400" cx="7772400"/>
  <p:notesSz cx="7772400" cy="10693400"/>
  <p:defaultTextStyle>
    <a:defPPr>
      <a:defRPr kern="0"/>
    </a:def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1888" y="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tableStyles" Target="tableStyles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24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355601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1" sz="2400" i="0">
                <a:solidFill>
                  <a:srgbClr val="17365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582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03200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1" sz="1400" i="0">
                <a:solidFill>
                  <a:srgbClr val="082A75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583" name="Holder 4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584" name="Holder 5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585" name="Holder 6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Holder 2"/>
          <p:cNvSpPr>
            <a:spLocks noGrp="1"/>
          </p:cNvSpPr>
          <p:nvPr>
            <p:ph type="title"/>
          </p:nvPr>
        </p:nvSpPr>
        <p:spPr>
          <a:xfrm>
            <a:off x="1793747" y="694690"/>
            <a:ext cx="4184904" cy="355600"/>
          </a:xfrm>
        </p:spPr>
        <p:txBody>
          <a:bodyPr bIns="0" lIns="0" rIns="0" tIns="0"/>
          <a:lstStyle>
            <a:lvl1pPr>
              <a:defRPr b="1" sz="2400" i="0">
                <a:solidFill>
                  <a:srgbClr val="17365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608" name="Holder 3"/>
          <p:cNvSpPr>
            <a:spLocks noGrp="1"/>
          </p:cNvSpPr>
          <p:nvPr>
            <p:ph type="body" idx="1"/>
          </p:nvPr>
        </p:nvSpPr>
        <p:spPr>
          <a:xfrm>
            <a:off x="902004" y="4066158"/>
            <a:ext cx="4382135" cy="203200"/>
          </a:xfrm>
        </p:spPr>
        <p:txBody>
          <a:bodyPr bIns="0" lIns="0" rIns="0" tIns="0"/>
          <a:lstStyle>
            <a:lvl1pPr>
              <a:defRPr b="1" sz="1400" i="0">
                <a:solidFill>
                  <a:srgbClr val="082A75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609" name="Holder 4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610" name="Holder 5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611" name="Holder 6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Holder 2"/>
          <p:cNvSpPr>
            <a:spLocks noGrp="1"/>
          </p:cNvSpPr>
          <p:nvPr>
            <p:ph type="title"/>
          </p:nvPr>
        </p:nvSpPr>
        <p:spPr>
          <a:xfrm>
            <a:off x="1793747" y="694690"/>
            <a:ext cx="4184904" cy="355600"/>
          </a:xfrm>
        </p:spPr>
        <p:txBody>
          <a:bodyPr bIns="0" lIns="0" rIns="0" tIns="0"/>
          <a:lstStyle>
            <a:lvl1pPr>
              <a:defRPr b="1" sz="2400" i="0">
                <a:solidFill>
                  <a:srgbClr val="17365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61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203201"/>
          </a:xfrm>
          <a:prstGeom prst="rect"/>
        </p:spPr>
        <p:txBody>
          <a:bodyPr bIns="0" lIns="0" rIns="0" tIns="0" wrap="square">
            <a:spAutoFit/>
          </a:bodyPr>
          <a:p/>
        </p:txBody>
      </p:sp>
      <p:sp>
        <p:nvSpPr>
          <p:cNvPr id="104861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203201"/>
          </a:xfrm>
          <a:prstGeom prst="rect"/>
        </p:spPr>
        <p:txBody>
          <a:bodyPr bIns="0" lIns="0" rIns="0" tIns="0" wrap="square">
            <a:spAutoFit/>
          </a:bodyPr>
          <a:p/>
        </p:txBody>
      </p:sp>
      <p:sp>
        <p:nvSpPr>
          <p:cNvPr id="1048615" name="Holder 5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616" name="Holder 6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617" name="Holder 7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Holder 2"/>
          <p:cNvSpPr>
            <a:spLocks noGrp="1"/>
          </p:cNvSpPr>
          <p:nvPr>
            <p:ph type="title"/>
          </p:nvPr>
        </p:nvSpPr>
        <p:spPr>
          <a:xfrm>
            <a:off x="1793747" y="694690"/>
            <a:ext cx="4184904" cy="355600"/>
          </a:xfrm>
        </p:spPr>
        <p:txBody>
          <a:bodyPr bIns="0" lIns="0" rIns="0" tIns="0"/>
          <a:lstStyle>
            <a:lvl1pPr>
              <a:defRPr b="1" sz="2400" i="0">
                <a:solidFill>
                  <a:srgbClr val="17365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619" name="Holder 3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620" name="Holder 4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621" name="Holder 5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Holder 2"/>
          <p:cNvSpPr>
            <a:spLocks noGrp="1"/>
          </p:cNvSpPr>
          <p:nvPr>
            <p:ph type="ftr" sz="quarter" idx="5"/>
          </p:nvPr>
        </p:nvSpPr>
        <p:spPr/>
        <p:txBody>
          <a:bodyPr bIns="0" lIns="0" rIns="0" t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589" name="Holder 3"/>
          <p:cNvSpPr>
            <a:spLocks noGrp="1"/>
          </p:cNvSpPr>
          <p:nvPr>
            <p:ph type="dt" sz="half" idx="6"/>
          </p:nvPr>
        </p:nvSpPr>
        <p:spPr/>
        <p:txBody>
          <a:bodyPr bIns="0" lIns="0" rIns="0" t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590" name="Holder 4"/>
          <p:cNvSpPr>
            <a:spLocks noGrp="1"/>
          </p:cNvSpPr>
          <p:nvPr>
            <p:ph type="sldNum" sz="quarter" idx="7"/>
          </p:nvPr>
        </p:nvSpPr>
        <p:spPr/>
        <p:txBody>
          <a:bodyPr bIns="0" lIns="0" rIns="0" t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Holder 2"/>
          <p:cNvSpPr>
            <a:spLocks noGrp="1"/>
          </p:cNvSpPr>
          <p:nvPr>
            <p:ph type="title"/>
          </p:nvPr>
        </p:nvSpPr>
        <p:spPr>
          <a:xfrm>
            <a:off x="1793747" y="694690"/>
            <a:ext cx="4184904" cy="1141095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1" sz="2400" i="0">
                <a:solidFill>
                  <a:srgbClr val="17365D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577" name="Holder 3"/>
          <p:cNvSpPr>
            <a:spLocks noGrp="1"/>
          </p:cNvSpPr>
          <p:nvPr>
            <p:ph type="body" idx="1"/>
          </p:nvPr>
        </p:nvSpPr>
        <p:spPr>
          <a:xfrm>
            <a:off x="902004" y="4066158"/>
            <a:ext cx="4382135" cy="4529455"/>
          </a:xfrm>
          <a:prstGeom prst="rect"/>
        </p:spPr>
        <p:txBody>
          <a:bodyPr bIns="0" lIns="0" rIns="0" tIns="0" wrap="square">
            <a:spAutoFit/>
          </a:bodyPr>
          <a:lstStyle>
            <a:lvl1pPr>
              <a:defRPr b="1" sz="1400" i="0">
                <a:solidFill>
                  <a:srgbClr val="082A75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1048578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/>
        </p:spPr>
        <p:txBody>
          <a:bodyPr bIns="0" lIns="0" rIns="0" tIns="0" wrap="square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1048579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/>
        </p:spPr>
        <p:txBody>
          <a:bodyPr bIns="0" lIns="0" rIns="0" tIns="0" wrap="square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7/30/2025</a:t>
            </a:fld>
            <a:endParaRPr lang="en-US"/>
          </a:p>
        </p:txBody>
      </p:sp>
      <p:sp>
        <p:nvSpPr>
          <p:cNvPr id="1048580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/>
        </p:spPr>
        <p:txBody>
          <a:bodyPr bIns="0" lIns="0" rIns="0" tIns="0" wrap="square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587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-154511"/>
            <a:ext cx="7772400" cy="11305093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29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6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86042" y="0"/>
            <a:ext cx="7885096" cy="10693400"/>
          </a:xfrm>
          <a:prstGeom prst="rect"/>
        </p:spPr>
      </p:pic>
      <p:sp>
        <p:nvSpPr>
          <p:cNvPr id="1048640" name=""/>
          <p:cNvSpPr txBox="1"/>
          <p:nvPr/>
        </p:nvSpPr>
        <p:spPr>
          <a:xfrm>
            <a:off x="582930" y="1705863"/>
            <a:ext cx="6950605" cy="14122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sz="4400" lang="en-US">
                <a:solidFill>
                  <a:srgbClr val="000000"/>
                </a:solidFill>
              </a:rPr>
              <a:t>T</a:t>
            </a:r>
            <a:r>
              <a:rPr sz="4400" lang="en-US">
                <a:solidFill>
                  <a:srgbClr val="000000"/>
                </a:solidFill>
              </a:rPr>
              <a:t>I</a:t>
            </a:r>
            <a:r>
              <a:rPr sz="4400" lang="en-US">
                <a:solidFill>
                  <a:srgbClr val="000000"/>
                </a:solidFill>
              </a:rPr>
              <a:t>T</a:t>
            </a:r>
            <a:r>
              <a:rPr sz="4400" lang="en-US">
                <a:solidFill>
                  <a:srgbClr val="000000"/>
                </a:solidFill>
              </a:rPr>
              <a:t>L</a:t>
            </a:r>
            <a:r>
              <a:rPr sz="4400" lang="en-US">
                <a:solidFill>
                  <a:srgbClr val="000000"/>
                </a:solidFill>
              </a:rPr>
              <a:t>E</a:t>
            </a:r>
            <a:r>
              <a:rPr sz="4400" lang="en-US">
                <a:solidFill>
                  <a:srgbClr val="000000"/>
                </a:solidFill>
              </a:rPr>
              <a:t>:</a:t>
            </a:r>
            <a:r>
              <a:rPr sz="4400" lang="en-US">
                <a:solidFill>
                  <a:srgbClr val="000000"/>
                </a:solidFill>
              </a:rPr>
              <a:t> </a:t>
            </a:r>
            <a:r>
              <a:rPr sz="4400" lang="en-US">
                <a:solidFill>
                  <a:srgbClr val="000000"/>
                </a:solidFill>
              </a:rPr>
              <a:t>I</a:t>
            </a:r>
            <a:r>
              <a:rPr sz="4400" lang="en-US">
                <a:solidFill>
                  <a:srgbClr val="000000"/>
                </a:solidFill>
              </a:rPr>
              <a:t>N</a:t>
            </a:r>
            <a:r>
              <a:rPr sz="4400" lang="en-US">
                <a:solidFill>
                  <a:srgbClr val="000000"/>
                </a:solidFill>
              </a:rPr>
              <a:t>T</a:t>
            </a:r>
            <a:r>
              <a:rPr sz="4400" lang="en-US">
                <a:solidFill>
                  <a:srgbClr val="000000"/>
                </a:solidFill>
              </a:rPr>
              <a:t>R</a:t>
            </a:r>
            <a:r>
              <a:rPr sz="4400" lang="en-US">
                <a:solidFill>
                  <a:srgbClr val="000000"/>
                </a:solidFill>
              </a:rPr>
              <a:t>O</a:t>
            </a:r>
            <a:r>
              <a:rPr sz="4400" lang="en-US">
                <a:solidFill>
                  <a:srgbClr val="000000"/>
                </a:solidFill>
              </a:rPr>
              <a:t>DUCTION </a:t>
            </a:r>
            <a:r>
              <a:rPr sz="4400" lang="en-US">
                <a:solidFill>
                  <a:srgbClr val="000000"/>
                </a:solidFill>
              </a:rPr>
              <a:t>T</a:t>
            </a:r>
            <a:r>
              <a:rPr sz="4400" lang="en-US">
                <a:solidFill>
                  <a:srgbClr val="000000"/>
                </a:solidFill>
              </a:rPr>
              <a:t>O</a:t>
            </a:r>
            <a:r>
              <a:rPr sz="4400" lang="en-US">
                <a:solidFill>
                  <a:srgbClr val="000000"/>
                </a:solidFill>
              </a:rPr>
              <a:t> </a:t>
            </a:r>
            <a:r>
              <a:rPr sz="4400" lang="en-US">
                <a:solidFill>
                  <a:srgbClr val="000000"/>
                </a:solidFill>
              </a:rPr>
              <a:t>MICROBIOLOGY </a:t>
            </a:r>
            <a:endParaRPr sz="4400" lang="en-US">
              <a:solidFill>
                <a:srgbClr val="000000"/>
              </a:solidFill>
            </a:endParaRPr>
          </a:p>
        </p:txBody>
      </p:sp>
      <p:sp>
        <p:nvSpPr>
          <p:cNvPr id="1048641" name=""/>
          <p:cNvSpPr txBox="1"/>
          <p:nvPr/>
        </p:nvSpPr>
        <p:spPr>
          <a:xfrm>
            <a:off x="2606539" y="4880863"/>
            <a:ext cx="4000000" cy="751840"/>
          </a:xfrm>
          <a:prstGeom prst="rect"/>
        </p:spPr>
        <p:txBody>
          <a:bodyPr rtlCol="0" wrap="square">
            <a:spAutoFit/>
          </a:bodyPr>
          <a:p>
            <a:r>
              <a:rPr sz="4400" lang="en-US">
                <a:solidFill>
                  <a:srgbClr val="000000"/>
                </a:solidFill>
              </a:rPr>
              <a:t>U</a:t>
            </a:r>
            <a:r>
              <a:rPr sz="4400" lang="en-US">
                <a:solidFill>
                  <a:srgbClr val="000000"/>
                </a:solidFill>
              </a:rPr>
              <a:t>N</a:t>
            </a:r>
            <a:r>
              <a:rPr sz="4400" lang="en-US">
                <a:solidFill>
                  <a:srgbClr val="000000"/>
                </a:solidFill>
              </a:rPr>
              <a:t>I</a:t>
            </a:r>
            <a:r>
              <a:rPr sz="4400" lang="en-US">
                <a:solidFill>
                  <a:srgbClr val="000000"/>
                </a:solidFill>
              </a:rPr>
              <a:t>T</a:t>
            </a:r>
            <a:r>
              <a:rPr sz="4400" lang="en-US">
                <a:solidFill>
                  <a:srgbClr val="000000"/>
                </a:solidFill>
              </a:rPr>
              <a:t> </a:t>
            </a:r>
            <a:r>
              <a:rPr sz="4400" lang="en-US">
                <a:solidFill>
                  <a:srgbClr val="000000"/>
                </a:solidFill>
              </a:rPr>
              <a:t>-</a:t>
            </a:r>
            <a:r>
              <a:rPr sz="4400" lang="en-US">
                <a:solidFill>
                  <a:srgbClr val="000000"/>
                </a:solidFill>
              </a:rPr>
              <a:t> </a:t>
            </a:r>
            <a:r>
              <a:rPr sz="4400" lang="en-US">
                <a:solidFill>
                  <a:srgbClr val="000000"/>
                </a:solidFill>
              </a:rPr>
              <a:t>4</a:t>
            </a:r>
            <a:endParaRPr sz="4400" lang="en-US">
              <a:solidFill>
                <a:srgbClr val="000000"/>
              </a:solidFill>
            </a:endParaRPr>
          </a:p>
        </p:txBody>
      </p:sp>
      <p:sp>
        <p:nvSpPr>
          <p:cNvPr id="1048642" name=""/>
          <p:cNvSpPr txBox="1"/>
          <p:nvPr/>
        </p:nvSpPr>
        <p:spPr>
          <a:xfrm>
            <a:off x="830093" y="6121907"/>
            <a:ext cx="6703442" cy="574041"/>
          </a:xfrm>
          <a:prstGeom prst="rect"/>
        </p:spPr>
        <p:txBody>
          <a:bodyPr rtlCol="0" wrap="square">
            <a:spAutoFit/>
          </a:bodyPr>
          <a:p>
            <a:r>
              <a:rPr b="1" sz="3200" lang="en-US">
                <a:solidFill>
                  <a:srgbClr val="000000"/>
                </a:solidFill>
              </a:rPr>
              <a:t>Growing Microbes in Lab: Five I’s</a:t>
            </a:r>
            <a:endParaRPr b="1" sz="32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31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6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86042" y="0"/>
            <a:ext cx="7885096" cy="10693400"/>
          </a:xfrm>
          <a:prstGeom prst="rect"/>
        </p:spPr>
      </p:pic>
      <p:sp>
        <p:nvSpPr>
          <p:cNvPr id="1048643" name=""/>
          <p:cNvSpPr txBox="1"/>
          <p:nvPr/>
        </p:nvSpPr>
        <p:spPr>
          <a:xfrm>
            <a:off x="399270" y="3269382"/>
            <a:ext cx="7048720" cy="5958841"/>
          </a:xfrm>
          <a:prstGeom prst="rect"/>
        </p:spPr>
        <p:txBody>
          <a:bodyPr rtlCol="0" wrap="square">
            <a:spAutoFit/>
          </a:bodyPr>
          <a:p>
            <a:r>
              <a:rPr sz="2800" lang="en-US">
                <a:solidFill>
                  <a:srgbClr val="000000"/>
                </a:solidFill>
              </a:rPr>
              <a:t>1. The Five I’s help in growing, observing, and identifying microorganisms in the lab.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2. The steps are: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Inoculation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Incubation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Isolation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Inspection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Identification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3. These steps help in obtaining pure cultures for study.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4. Commonly used in medical, industrial, and research labs.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5. Requires sterile (aseptic) techniques to avoid contamination.</a:t>
            </a:r>
            <a:endParaRPr sz="2800" lang="en-US">
              <a:solidFill>
                <a:srgbClr val="000000"/>
              </a:solidFill>
            </a:endParaRPr>
          </a:p>
        </p:txBody>
      </p:sp>
      <p:sp>
        <p:nvSpPr>
          <p:cNvPr id="1048644" name=""/>
          <p:cNvSpPr txBox="1"/>
          <p:nvPr/>
        </p:nvSpPr>
        <p:spPr>
          <a:xfrm>
            <a:off x="491098" y="979931"/>
            <a:ext cx="6865062" cy="12852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000" lang="en-US">
                <a:solidFill>
                  <a:srgbClr val="000000"/>
                </a:solidFill>
              </a:rPr>
              <a:t>Introduction – The Five I’s of Microbiology</a:t>
            </a:r>
            <a:endParaRPr b="1" sz="40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33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6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86042" y="0"/>
            <a:ext cx="7885096" cy="10693400"/>
          </a:xfrm>
          <a:prstGeom prst="rect"/>
        </p:spPr>
      </p:pic>
      <p:sp>
        <p:nvSpPr>
          <p:cNvPr id="1048645" name=""/>
          <p:cNvSpPr txBox="1"/>
          <p:nvPr/>
        </p:nvSpPr>
        <p:spPr>
          <a:xfrm>
            <a:off x="295723" y="526035"/>
            <a:ext cx="7180954" cy="58953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000" lang="en-US">
                <a:solidFill>
                  <a:srgbClr val="000000"/>
                </a:solidFill>
              </a:rPr>
              <a:t>Inoculation</a:t>
            </a:r>
            <a:endParaRPr b="1" sz="4000" lang="en-US">
              <a:solidFill>
                <a:srgbClr val="000000"/>
              </a:solidFill>
            </a:endParaRPr>
          </a:p>
          <a:p>
            <a:pPr algn="ctr"/>
            <a:endParaRPr b="1" sz="40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1. Inoculation = Introduction of microorganisms (inoculum) into growth media.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2. Aseptic technique is used to prevent contamination.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3. Tools: inoculating loop, needle, pipette.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4. Media types: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Solid media (e.g., agar plates)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Liquid media (e.g., nutrient broth)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5. Media provides nutrients for microbial growth.</a:t>
            </a:r>
            <a:endParaRPr sz="2800" lang="en-US">
              <a:solidFill>
                <a:srgbClr val="000000"/>
              </a:solidFill>
            </a:endParaRPr>
          </a:p>
        </p:txBody>
      </p:sp>
      <p:pic>
        <p:nvPicPr>
          <p:cNvPr id="2097171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704035" y="6135888"/>
            <a:ext cx="4788311" cy="2453286"/>
          </a:xfrm>
          <a:prstGeom prst="rect"/>
        </p:spPr>
      </p:pic>
      <p:pic>
        <p:nvPicPr>
          <p:cNvPr id="2097172" name=""/>
          <p:cNvPicPr>
            <a:picLocks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0">
            <a:off x="1613300" y="8589174"/>
            <a:ext cx="4969781" cy="2323431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35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6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86042" y="0"/>
            <a:ext cx="7885096" cy="10693400"/>
          </a:xfrm>
          <a:prstGeom prst="rect"/>
        </p:spPr>
      </p:pic>
      <p:sp>
        <p:nvSpPr>
          <p:cNvPr id="1048646" name=""/>
          <p:cNvSpPr txBox="1"/>
          <p:nvPr/>
        </p:nvSpPr>
        <p:spPr>
          <a:xfrm>
            <a:off x="309717" y="43436"/>
            <a:ext cx="7158913" cy="6860539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400" lang="en-US">
                <a:solidFill>
                  <a:srgbClr val="000000"/>
                </a:solidFill>
              </a:rPr>
              <a:t>Incubation and Isolation</a:t>
            </a:r>
            <a:endParaRPr b="1" sz="4400" lang="en-US">
              <a:solidFill>
                <a:srgbClr val="000000"/>
              </a:solidFill>
            </a:endParaRPr>
          </a:p>
          <a:p>
            <a:pPr algn="ctr"/>
            <a:endParaRPr b="1" sz="44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1. Incubation = Keeping cultures at suitable temperature for growth.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2. Common temperature: 25–37°C, depending on organism.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3. Isolation = Separation of individual microbes from a mixed culture.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4. Techniques: streak plate, pour plate, spread plate.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5. Types of cultures: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Pure culture – only one type of microbe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Mixed culture – more than one type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Contaminated culture – unwanted microbes present</a:t>
            </a:r>
            <a:endParaRPr sz="2800" lang="en-US">
              <a:solidFill>
                <a:srgbClr val="000000"/>
              </a:solidFill>
            </a:endParaRPr>
          </a:p>
        </p:txBody>
      </p:sp>
      <p:pic>
        <p:nvPicPr>
          <p:cNvPr id="2097173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651785" y="6692334"/>
            <a:ext cx="4954755" cy="3671516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37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6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86042" y="0"/>
            <a:ext cx="7885096" cy="10693400"/>
          </a:xfrm>
          <a:prstGeom prst="rect"/>
        </p:spPr>
      </p:pic>
      <p:sp>
        <p:nvSpPr>
          <p:cNvPr id="1048647" name=""/>
          <p:cNvSpPr txBox="1"/>
          <p:nvPr/>
        </p:nvSpPr>
        <p:spPr>
          <a:xfrm>
            <a:off x="343474" y="170434"/>
            <a:ext cx="7085451" cy="58953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000" lang="en-US">
                <a:solidFill>
                  <a:srgbClr val="000000"/>
                </a:solidFill>
              </a:rPr>
              <a:t>Inspection</a:t>
            </a:r>
            <a:endParaRPr b="1" sz="4000" lang="en-US">
              <a:solidFill>
                <a:srgbClr val="000000"/>
              </a:solidFill>
            </a:endParaRPr>
          </a:p>
          <a:p>
            <a:pPr algn="ctr"/>
            <a:endParaRPr b="1" sz="40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1. After incubation, cultures are inspected visually.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2. Observations include: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Colour of colonies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Size and shape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Texture and elevation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3. Helps in early identification of microbes.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4. Growth pattern in liquid media also observed.</a:t>
            </a:r>
            <a:endParaRPr sz="2800" lang="en-US">
              <a:solidFill>
                <a:srgbClr val="000000"/>
              </a:solidFill>
            </a:endParaRPr>
          </a:p>
          <a:p>
            <a:r>
              <a:rPr sz="2800" lang="en-US">
                <a:solidFill>
                  <a:srgbClr val="000000"/>
                </a:solidFill>
              </a:rPr>
              <a:t>5. Note changes like turbidity, sediment, or surface growth.</a:t>
            </a:r>
            <a:endParaRPr sz="2800" lang="en-US">
              <a:solidFill>
                <a:srgbClr val="000000"/>
              </a:solidFill>
            </a:endParaRPr>
          </a:p>
        </p:txBody>
      </p:sp>
      <p:pic>
        <p:nvPicPr>
          <p:cNvPr id="2097174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462102" y="6730707"/>
            <a:ext cx="4708987" cy="3165649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39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7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303016" y="0"/>
            <a:ext cx="8211999" cy="10693400"/>
          </a:xfrm>
          <a:prstGeom prst="rect"/>
        </p:spPr>
      </p:pic>
      <p:sp>
        <p:nvSpPr>
          <p:cNvPr id="1048648" name=""/>
          <p:cNvSpPr txBox="1"/>
          <p:nvPr/>
        </p:nvSpPr>
        <p:spPr>
          <a:xfrm>
            <a:off x="640683" y="1388559"/>
            <a:ext cx="6324598" cy="7571740"/>
          </a:xfrm>
          <a:prstGeom prst="rect"/>
        </p:spPr>
        <p:txBody>
          <a:bodyPr rtlCol="0" wrap="square">
            <a:spAutoFit/>
          </a:bodyPr>
          <a:p>
            <a:pPr algn="ctr"/>
            <a:r>
              <a:rPr b="1" sz="4800" lang="en-US">
                <a:solidFill>
                  <a:srgbClr val="000000"/>
                </a:solidFill>
              </a:rPr>
              <a:t>Identification</a:t>
            </a:r>
            <a:endParaRPr b="1" sz="4800" lang="en-US">
              <a:solidFill>
                <a:srgbClr val="000000"/>
              </a:solidFill>
            </a:endParaRPr>
          </a:p>
          <a:p>
            <a:pPr algn="ctr"/>
            <a:endParaRPr b="1" sz="3200" lang="en-US">
              <a:solidFill>
                <a:srgbClr val="000000"/>
              </a:solidFill>
            </a:endParaRPr>
          </a:p>
          <a:p>
            <a:r>
              <a:rPr sz="3200" lang="en-US">
                <a:solidFill>
                  <a:srgbClr val="000000"/>
                </a:solidFill>
              </a:rPr>
              <a:t>1. Involves simple lab techniques to identify microbes.</a:t>
            </a:r>
            <a:endParaRPr sz="3200" lang="en-US">
              <a:solidFill>
                <a:srgbClr val="000000"/>
              </a:solidFill>
            </a:endParaRPr>
          </a:p>
          <a:p>
            <a:r>
              <a:rPr sz="3200" lang="en-US">
                <a:solidFill>
                  <a:srgbClr val="000000"/>
                </a:solidFill>
              </a:rPr>
              <a:t>2. Wet mount: Fresh preparation of microbial cells in water.</a:t>
            </a:r>
            <a:endParaRPr sz="3200" lang="en-US">
              <a:solidFill>
                <a:srgbClr val="000000"/>
              </a:solidFill>
            </a:endParaRPr>
          </a:p>
          <a:p>
            <a:r>
              <a:rPr sz="3200" lang="en-US">
                <a:solidFill>
                  <a:srgbClr val="000000"/>
                </a:solidFill>
              </a:rPr>
              <a:t>3. Simple staining: Use of a single dye (e.g., methylene blue) to see shape and size.</a:t>
            </a:r>
            <a:endParaRPr sz="3200" lang="en-US">
              <a:solidFill>
                <a:srgbClr val="000000"/>
              </a:solidFill>
            </a:endParaRPr>
          </a:p>
          <a:p>
            <a:r>
              <a:rPr sz="3200" lang="en-US">
                <a:solidFill>
                  <a:srgbClr val="000000"/>
                </a:solidFill>
              </a:rPr>
              <a:t>4. Identification based on:</a:t>
            </a:r>
            <a:endParaRPr sz="3200" lang="en-US">
              <a:solidFill>
                <a:srgbClr val="000000"/>
              </a:solidFill>
            </a:endParaRPr>
          </a:p>
          <a:p>
            <a:r>
              <a:rPr sz="3200" lang="en-US">
                <a:solidFill>
                  <a:srgbClr val="000000"/>
                </a:solidFill>
              </a:rPr>
              <a:t>Shape (cocci, bacilli, etc.)</a:t>
            </a:r>
            <a:endParaRPr sz="3200" lang="en-US">
              <a:solidFill>
                <a:srgbClr val="000000"/>
              </a:solidFill>
            </a:endParaRPr>
          </a:p>
          <a:p>
            <a:r>
              <a:rPr sz="3200" lang="en-US">
                <a:solidFill>
                  <a:srgbClr val="000000"/>
                </a:solidFill>
              </a:rPr>
              <a:t>Arrangement (chains, clusters)</a:t>
            </a:r>
            <a:endParaRPr sz="3200" lang="en-US">
              <a:solidFill>
                <a:srgbClr val="000000"/>
              </a:solidFill>
            </a:endParaRPr>
          </a:p>
          <a:p>
            <a:r>
              <a:rPr sz="3200" lang="en-US">
                <a:solidFill>
                  <a:srgbClr val="000000"/>
                </a:solidFill>
              </a:rPr>
              <a:t>5. Final step in diagnosing and studying microbes.</a:t>
            </a:r>
            <a:endParaRPr sz="3200" lang="en-US">
              <a:solidFill>
                <a:srgbClr val="000000"/>
              </a:solidFill>
            </a:endParaRPr>
          </a:p>
          <a:p>
            <a:endParaRPr altLang="en-US" sz="3200" lang="zh-CN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en-US"/>
          </a:p>
        </p:txBody>
      </p:sp>
      <p:sp>
        <p:nvSpPr>
          <p:cNvPr id="1048605" name=""/>
          <p:cNvSpPr>
            <a:spLocks noGrp="1"/>
          </p:cNvSpPr>
          <p:nvPr>
            <p:ph type="subTitle" idx="4"/>
          </p:nvPr>
        </p:nvSpPr>
        <p:spPr/>
        <p:txBody>
          <a:bodyPr/>
          <a:p>
            <a:endParaRPr lang="en-US"/>
          </a:p>
        </p:txBody>
      </p:sp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198350" y="-116630"/>
            <a:ext cx="8029520" cy="10943303"/>
          </a:xfrm>
          <a:prstGeom prst="rect"/>
        </p:spPr>
      </p:pic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1776052" y="2902073"/>
            <a:ext cx="4220294" cy="4422812"/>
          </a:xfrm>
          <a:prstGeom prst="rect"/>
        </p:spPr>
      </p:pic>
      <p:sp>
        <p:nvSpPr>
          <p:cNvPr id="1048606" name=""/>
          <p:cNvSpPr txBox="1"/>
          <p:nvPr/>
        </p:nvSpPr>
        <p:spPr>
          <a:xfrm>
            <a:off x="2169336" y="4531359"/>
            <a:ext cx="4000000" cy="815340"/>
          </a:xfrm>
          <a:prstGeom prst="rect"/>
        </p:spPr>
        <p:txBody>
          <a:bodyPr rtlCol="0" wrap="square">
            <a:spAutoFit/>
          </a:bodyPr>
          <a:p>
            <a:r>
              <a:rPr sz="4800" lang="en-US">
                <a:solidFill>
                  <a:srgbClr val="000000"/>
                </a:solidFill>
              </a:rPr>
              <a:t>T</a:t>
            </a:r>
            <a:r>
              <a:rPr sz="4800" lang="en-US">
                <a:solidFill>
                  <a:srgbClr val="000000"/>
                </a:solidFill>
              </a:rPr>
              <a:t>H</a:t>
            </a:r>
            <a:r>
              <a:rPr sz="4800" lang="en-US">
                <a:solidFill>
                  <a:srgbClr val="000000"/>
                </a:solidFill>
              </a:rPr>
              <a:t>A</a:t>
            </a:r>
            <a:r>
              <a:rPr sz="4800" lang="en-US">
                <a:solidFill>
                  <a:srgbClr val="000000"/>
                </a:solidFill>
              </a:rPr>
              <a:t>N</a:t>
            </a:r>
            <a:r>
              <a:rPr sz="4800" lang="en-US">
                <a:solidFill>
                  <a:srgbClr val="000000"/>
                </a:solidFill>
              </a:rPr>
              <a:t>K</a:t>
            </a:r>
            <a:r>
              <a:rPr sz="4800" lang="en-US">
                <a:solidFill>
                  <a:srgbClr val="000000"/>
                </a:solidFill>
              </a:rPr>
              <a:t> </a:t>
            </a:r>
            <a:r>
              <a:rPr sz="4800" lang="en-US">
                <a:solidFill>
                  <a:srgbClr val="000000"/>
                </a:solidFill>
              </a:rPr>
              <a:t>Y</a:t>
            </a:r>
            <a:r>
              <a:rPr sz="4800" lang="en-US">
                <a:solidFill>
                  <a:srgbClr val="000000"/>
                </a:solidFill>
              </a:rPr>
              <a:t>O</a:t>
            </a:r>
            <a:r>
              <a:rPr sz="4800" lang="en-US">
                <a:solidFill>
                  <a:srgbClr val="000000"/>
                </a:solidFill>
              </a:rPr>
              <a:t>U</a:t>
            </a:r>
            <a:endParaRPr sz="4800"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Lakshmi</dc:creator>
  <cp:lastModifiedBy>sudhakar cheedi</cp:lastModifiedBy>
  <dcterms:created xsi:type="dcterms:W3CDTF">2025-07-28T15:01:59Z</dcterms:created>
  <dcterms:modified xsi:type="dcterms:W3CDTF">2025-08-04T14:42:51Z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2023-08-24T00:00:00Z</vt:filetime>
  </property>
  <property fmtid="{D5CDD505-2E9C-101B-9397-08002B2CF9AE}" pid="3" name="Creator">
    <vt:lpwstr>Microsoft® Word 2021</vt:lpwstr>
  </property>
  <property fmtid="{D5CDD505-2E9C-101B-9397-08002B2CF9AE}" pid="4" name="LastSaved">
    <vt:filetime>2025-07-30T00:00:00Z</vt:filetime>
  </property>
  <property fmtid="{D5CDD505-2E9C-101B-9397-08002B2CF9AE}" pid="5" name="Producer">
    <vt:lpwstr>Microsoft® Word 2021</vt:lpwstr>
  </property>
  <property fmtid="{D5CDD505-2E9C-101B-9397-08002B2CF9AE}" pid="6" name="ICV">
    <vt:lpwstr>b099fffd9bda4af6955e6a83346476b5</vt:lpwstr>
  </property>
</Properties>
</file>